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712" r:id="rId2"/>
    <p:sldId id="840" r:id="rId3"/>
    <p:sldId id="595" r:id="rId4"/>
    <p:sldId id="596" r:id="rId5"/>
    <p:sldId id="597" r:id="rId6"/>
    <p:sldId id="598" r:id="rId7"/>
    <p:sldId id="599" r:id="rId8"/>
    <p:sldId id="744" r:id="rId9"/>
    <p:sldId id="600" r:id="rId10"/>
    <p:sldId id="601" r:id="rId11"/>
    <p:sldId id="711" r:id="rId12"/>
    <p:sldId id="602" r:id="rId13"/>
    <p:sldId id="603" r:id="rId14"/>
    <p:sldId id="692" r:id="rId15"/>
    <p:sldId id="697" r:id="rId16"/>
    <p:sldId id="694" r:id="rId17"/>
    <p:sldId id="699" r:id="rId18"/>
    <p:sldId id="700" r:id="rId19"/>
    <p:sldId id="701" r:id="rId20"/>
    <p:sldId id="702" r:id="rId21"/>
    <p:sldId id="703" r:id="rId22"/>
    <p:sldId id="704" r:id="rId23"/>
    <p:sldId id="705" r:id="rId24"/>
    <p:sldId id="706" r:id="rId25"/>
    <p:sldId id="707" r:id="rId26"/>
    <p:sldId id="708" r:id="rId27"/>
    <p:sldId id="70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F72A8-E0E7-41EC-934F-38311B46FF04}" type="datetimeFigureOut">
              <a:rPr lang="en-US" smtClean="0"/>
              <a:t>4/26/2023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5C1481-BE4D-4BAE-807B-6F29AB3C4FBE}" type="slidenum">
              <a:rPr lang="en-US" smtClean="0"/>
              <a:t>‹#›</a:t>
            </a:fld>
            <a:endParaRPr lang="en-US"/>
          </a:p>
        </p:txBody>
      </p:sp>
    </p:spTree>
    <p:extLst>
      <p:ext uri="{BB962C8B-B14F-4D97-AF65-F5344CB8AC3E}">
        <p14:creationId xmlns:p14="http://schemas.microsoft.com/office/powerpoint/2010/main" val="7889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40E5BAB9-6968-7B4B-9322-B06C43E893F2}" type="slidenum">
              <a:rPr lang="en-US">
                <a:latin typeface="Times New Roman" pitchFamily="1" charset="0"/>
              </a:rPr>
              <a:pPr/>
              <a:t>3</a:t>
            </a:fld>
            <a:endParaRPr lang="en-US">
              <a:latin typeface="Times New Roman"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782902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14</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262792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15</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115285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16</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887474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17</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742164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18</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9362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19</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66517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20</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849455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21</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524254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22</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256272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23</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2498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40E5BAB9-6968-7B4B-9322-B06C43E893F2}" type="slidenum">
              <a:rPr lang="en-US">
                <a:latin typeface="Times New Roman" pitchFamily="1" charset="0"/>
              </a:rPr>
              <a:pPr/>
              <a:t>4</a:t>
            </a:fld>
            <a:endParaRPr lang="en-US">
              <a:latin typeface="Times New Roman" pitchFamily="1"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652180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24</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5444956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25</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4070857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26</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940551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01E5191-8C4A-4243-9972-2F446B936062}" type="slidenum">
              <a:rPr lang="en-US">
                <a:latin typeface="Times New Roman" pitchFamily="1" charset="0"/>
              </a:rPr>
              <a:pPr/>
              <a:t>27</a:t>
            </a:fld>
            <a:endParaRPr lang="en-US">
              <a:latin typeface="Times New Roman" pitchFamily="1"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018841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7194F78A-5FBE-FE49-956D-F957D48EEE2F}" type="slidenum">
              <a:rPr lang="en-US">
                <a:latin typeface="Times New Roman" pitchFamily="1" charset="0"/>
              </a:rPr>
              <a:pPr/>
              <a:t>5</a:t>
            </a:fld>
            <a:endParaRPr lang="en-US">
              <a:latin typeface="Times New Roman"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414867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7194F78A-5FBE-FE49-956D-F957D48EEE2F}" type="slidenum">
              <a:rPr lang="en-US">
                <a:latin typeface="Times New Roman" pitchFamily="1" charset="0"/>
              </a:rPr>
              <a:pPr/>
              <a:t>6</a:t>
            </a:fld>
            <a:endParaRPr lang="en-US">
              <a:latin typeface="Times New Roman"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419093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7194F78A-5FBE-FE49-956D-F957D48EEE2F}" type="slidenum">
              <a:rPr lang="en-US">
                <a:latin typeface="Times New Roman" pitchFamily="1" charset="0"/>
              </a:rPr>
              <a:pPr/>
              <a:t>7</a:t>
            </a:fld>
            <a:endParaRPr lang="en-US">
              <a:latin typeface="Times New Roman"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r>
              <a:rPr lang="en-US" dirty="0">
                <a:latin typeface="Times New Roman" pitchFamily="1" charset="0"/>
                <a:ea typeface="ＭＳ Ｐゴシック" pitchFamily="1" charset="-128"/>
                <a:cs typeface="ＭＳ Ｐゴシック" pitchFamily="1" charset="-128"/>
              </a:rPr>
              <a:t>Note it is the relative</a:t>
            </a:r>
            <a:r>
              <a:rPr lang="en-US" baseline="0" dirty="0">
                <a:latin typeface="Times New Roman" pitchFamily="1" charset="0"/>
                <a:ea typeface="ＭＳ Ｐゴシック" pitchFamily="1" charset="-128"/>
                <a:cs typeface="ＭＳ Ｐゴシック" pitchFamily="1" charset="-128"/>
              </a:rPr>
              <a:t> weight values which make the difference.  If we multiply all final weights by a constant ( e.g. ,1) we still get the same results.  For perceptron same as if the initial learning rate had been .1,</a:t>
            </a:r>
          </a:p>
          <a:p>
            <a:r>
              <a:rPr lang="en-US" baseline="0" dirty="0">
                <a:latin typeface="Times New Roman" pitchFamily="1" charset="0"/>
                <a:ea typeface="ＭＳ Ｐゴシック" pitchFamily="1" charset="-128"/>
                <a:cs typeface="ＭＳ Ｐゴシック" pitchFamily="1" charset="-128"/>
              </a:rPr>
              <a:t>How would </a:t>
            </a:r>
            <a:r>
              <a:rPr lang="en-US" baseline="0">
                <a:latin typeface="Times New Roman" pitchFamily="1" charset="0"/>
                <a:ea typeface="ＭＳ Ｐゴシック" pitchFamily="1" charset="-128"/>
                <a:cs typeface="ＭＳ Ｐゴシック" pitchFamily="1" charset="-128"/>
              </a:rPr>
              <a:t>it generalize </a:t>
            </a:r>
            <a:r>
              <a:rPr lang="en-US" baseline="0" dirty="0">
                <a:latin typeface="Times New Roman" pitchFamily="1" charset="0"/>
                <a:ea typeface="ＭＳ Ｐゴシック" pitchFamily="1" charset="-128"/>
                <a:cs typeface="ＭＳ Ｐゴシック" pitchFamily="1" charset="-128"/>
              </a:rPr>
              <a:t>to novel.  Show examples</a:t>
            </a:r>
            <a:endParaRPr lang="en-US" dirty="0">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852997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7194F78A-5FBE-FE49-956D-F957D48EEE2F}" type="slidenum">
              <a:rPr lang="en-US">
                <a:latin typeface="Times New Roman" pitchFamily="1" charset="0"/>
              </a:rPr>
              <a:pPr/>
              <a:t>9</a:t>
            </a:fld>
            <a:endParaRPr lang="en-US">
              <a:latin typeface="Times New Roman" pitchFamily="1" charset="0"/>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3173056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2B7D48C8-7419-3447-A807-B9EA955D7876}" type="slidenum">
              <a:rPr lang="en-US">
                <a:latin typeface="Times New Roman" pitchFamily="1" charset="0"/>
              </a:rPr>
              <a:pPr/>
              <a:t>10</a:t>
            </a:fld>
            <a:endParaRPr lang="en-US">
              <a:latin typeface="Times New Roman" pitchFamily="1"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2111326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4EB70D94-4234-7446-8E93-035A8177E2CC}" type="slidenum">
              <a:rPr lang="en-US">
                <a:latin typeface="Times New Roman" pitchFamily="1" charset="0"/>
              </a:rPr>
              <a:pPr/>
              <a:t>12</a:t>
            </a:fld>
            <a:endParaRPr lang="en-US">
              <a:latin typeface="Times New Roman" pitchFamily="1"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a:latin typeface="Times New Roman" pitchFamily="1" charset="0"/>
                <a:ea typeface="ＭＳ Ｐゴシック" pitchFamily="1" charset="-128"/>
                <a:cs typeface="ＭＳ Ｐゴシック" pitchFamily="1" charset="-128"/>
              </a:rPr>
              <a:t>What if no bias?</a:t>
            </a:r>
          </a:p>
        </p:txBody>
      </p:sp>
    </p:spTree>
    <p:extLst>
      <p:ext uri="{BB962C8B-B14F-4D97-AF65-F5344CB8AC3E}">
        <p14:creationId xmlns:p14="http://schemas.microsoft.com/office/powerpoint/2010/main" val="1852081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1FCC781B-2DB4-FE46-BBD5-64A1C72CC7E5}" type="slidenum">
              <a:rPr lang="en-US">
                <a:latin typeface="Times New Roman" pitchFamily="1" charset="0"/>
              </a:rPr>
              <a:pPr/>
              <a:t>13</a:t>
            </a:fld>
            <a:endParaRPr lang="en-US">
              <a:latin typeface="Times New Roman" pitchFamily="1"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n-US">
              <a:latin typeface="Times New Roman" pitchFamily="1" charset="0"/>
              <a:ea typeface="ＭＳ Ｐゴシック" pitchFamily="1" charset="-128"/>
              <a:cs typeface="ＭＳ Ｐゴシック" pitchFamily="1" charset="-128"/>
            </a:endParaRPr>
          </a:p>
        </p:txBody>
      </p:sp>
    </p:spTree>
    <p:extLst>
      <p:ext uri="{BB962C8B-B14F-4D97-AF65-F5344CB8AC3E}">
        <p14:creationId xmlns:p14="http://schemas.microsoft.com/office/powerpoint/2010/main" val="1336634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6646A-B9B0-4208-875C-BE463BA81A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D5BB95-D279-44CD-97B3-8D3CABE370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D94A69-4C9E-47EB-9001-8366FAFC8905}"/>
              </a:ext>
            </a:extLst>
          </p:cNvPr>
          <p:cNvSpPr>
            <a:spLocks noGrp="1"/>
          </p:cNvSpPr>
          <p:nvPr>
            <p:ph type="dt" sz="half" idx="10"/>
          </p:nvPr>
        </p:nvSpPr>
        <p:spPr/>
        <p:txBody>
          <a:bodyPr/>
          <a:lstStyle/>
          <a:p>
            <a:fld id="{4B11EBFB-D12D-41A0-9280-146314FC0169}" type="datetimeFigureOut">
              <a:rPr lang="en-US" smtClean="0"/>
              <a:t>4/26/2023</a:t>
            </a:fld>
            <a:endParaRPr lang="en-US"/>
          </a:p>
        </p:txBody>
      </p:sp>
      <p:sp>
        <p:nvSpPr>
          <p:cNvPr id="5" name="Footer Placeholder 4">
            <a:extLst>
              <a:ext uri="{FF2B5EF4-FFF2-40B4-BE49-F238E27FC236}">
                <a16:creationId xmlns:a16="http://schemas.microsoft.com/office/drawing/2014/main" id="{874BEAE4-76CB-4E2A-AD21-3FC2B57CC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49008-3ACE-4169-9AB5-8CEDA9657FAD}"/>
              </a:ext>
            </a:extLst>
          </p:cNvPr>
          <p:cNvSpPr>
            <a:spLocks noGrp="1"/>
          </p:cNvSpPr>
          <p:nvPr>
            <p:ph type="sldNum" sz="quarter" idx="12"/>
          </p:nvPr>
        </p:nvSpPr>
        <p:spPr/>
        <p:txBody>
          <a:bodyPr/>
          <a:lstStyle/>
          <a:p>
            <a:fld id="{5447DE5C-46C8-4AB7-BBE7-D6F9C8998304}" type="slidenum">
              <a:rPr lang="en-US" smtClean="0"/>
              <a:t>‹#›</a:t>
            </a:fld>
            <a:endParaRPr lang="en-US"/>
          </a:p>
        </p:txBody>
      </p:sp>
    </p:spTree>
    <p:extLst>
      <p:ext uri="{BB962C8B-B14F-4D97-AF65-F5344CB8AC3E}">
        <p14:creationId xmlns:p14="http://schemas.microsoft.com/office/powerpoint/2010/main" val="3604317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CC97-45BD-4217-8A79-46D0B163B8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F1174D-63EA-440A-8336-242F44E1F96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543E7-C81A-4E1D-A39B-CFDFA86BE476}"/>
              </a:ext>
            </a:extLst>
          </p:cNvPr>
          <p:cNvSpPr>
            <a:spLocks noGrp="1"/>
          </p:cNvSpPr>
          <p:nvPr>
            <p:ph type="dt" sz="half" idx="10"/>
          </p:nvPr>
        </p:nvSpPr>
        <p:spPr/>
        <p:txBody>
          <a:bodyPr/>
          <a:lstStyle/>
          <a:p>
            <a:fld id="{4B11EBFB-D12D-41A0-9280-146314FC0169}" type="datetimeFigureOut">
              <a:rPr lang="en-US" smtClean="0"/>
              <a:t>4/26/2023</a:t>
            </a:fld>
            <a:endParaRPr lang="en-US"/>
          </a:p>
        </p:txBody>
      </p:sp>
      <p:sp>
        <p:nvSpPr>
          <p:cNvPr id="5" name="Footer Placeholder 4">
            <a:extLst>
              <a:ext uri="{FF2B5EF4-FFF2-40B4-BE49-F238E27FC236}">
                <a16:creationId xmlns:a16="http://schemas.microsoft.com/office/drawing/2014/main" id="{4A37975F-DA8D-4D1E-8A9E-43CE72E5BF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B17E-25BF-48BA-BE89-B328B387DEC5}"/>
              </a:ext>
            </a:extLst>
          </p:cNvPr>
          <p:cNvSpPr>
            <a:spLocks noGrp="1"/>
          </p:cNvSpPr>
          <p:nvPr>
            <p:ph type="sldNum" sz="quarter" idx="12"/>
          </p:nvPr>
        </p:nvSpPr>
        <p:spPr/>
        <p:txBody>
          <a:bodyPr/>
          <a:lstStyle/>
          <a:p>
            <a:fld id="{5447DE5C-46C8-4AB7-BBE7-D6F9C8998304}" type="slidenum">
              <a:rPr lang="en-US" smtClean="0"/>
              <a:t>‹#›</a:t>
            </a:fld>
            <a:endParaRPr lang="en-US"/>
          </a:p>
        </p:txBody>
      </p:sp>
    </p:spTree>
    <p:extLst>
      <p:ext uri="{BB962C8B-B14F-4D97-AF65-F5344CB8AC3E}">
        <p14:creationId xmlns:p14="http://schemas.microsoft.com/office/powerpoint/2010/main" val="1057000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763270-7576-4C0F-9A10-A0BC9366E5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42944F-F556-46C7-8ED4-67EB0B9E97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1CAED-7128-47F1-8DF4-028EBD425BC1}"/>
              </a:ext>
            </a:extLst>
          </p:cNvPr>
          <p:cNvSpPr>
            <a:spLocks noGrp="1"/>
          </p:cNvSpPr>
          <p:nvPr>
            <p:ph type="dt" sz="half" idx="10"/>
          </p:nvPr>
        </p:nvSpPr>
        <p:spPr/>
        <p:txBody>
          <a:bodyPr/>
          <a:lstStyle/>
          <a:p>
            <a:fld id="{4B11EBFB-D12D-41A0-9280-146314FC0169}" type="datetimeFigureOut">
              <a:rPr lang="en-US" smtClean="0"/>
              <a:t>4/26/2023</a:t>
            </a:fld>
            <a:endParaRPr lang="en-US"/>
          </a:p>
        </p:txBody>
      </p:sp>
      <p:sp>
        <p:nvSpPr>
          <p:cNvPr id="5" name="Footer Placeholder 4">
            <a:extLst>
              <a:ext uri="{FF2B5EF4-FFF2-40B4-BE49-F238E27FC236}">
                <a16:creationId xmlns:a16="http://schemas.microsoft.com/office/drawing/2014/main" id="{AE226DCF-0F2B-4EAF-B35C-5620590B0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B5B3F3-9629-4249-ABBD-C7162E3753F9}"/>
              </a:ext>
            </a:extLst>
          </p:cNvPr>
          <p:cNvSpPr>
            <a:spLocks noGrp="1"/>
          </p:cNvSpPr>
          <p:nvPr>
            <p:ph type="sldNum" sz="quarter" idx="12"/>
          </p:nvPr>
        </p:nvSpPr>
        <p:spPr/>
        <p:txBody>
          <a:bodyPr/>
          <a:lstStyle/>
          <a:p>
            <a:fld id="{5447DE5C-46C8-4AB7-BBE7-D6F9C8998304}" type="slidenum">
              <a:rPr lang="en-US" smtClean="0"/>
              <a:t>‹#›</a:t>
            </a:fld>
            <a:endParaRPr lang="en-US"/>
          </a:p>
        </p:txBody>
      </p:sp>
    </p:spTree>
    <p:extLst>
      <p:ext uri="{BB962C8B-B14F-4D97-AF65-F5344CB8AC3E}">
        <p14:creationId xmlns:p14="http://schemas.microsoft.com/office/powerpoint/2010/main" val="59956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368B-E957-4012-AB4A-68BEB656E2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87B1C3-1009-4F10-8ABA-29B694A4EA6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DC91D-855A-4357-AE36-ABC2B0F297BF}"/>
              </a:ext>
            </a:extLst>
          </p:cNvPr>
          <p:cNvSpPr>
            <a:spLocks noGrp="1"/>
          </p:cNvSpPr>
          <p:nvPr>
            <p:ph type="dt" sz="half" idx="10"/>
          </p:nvPr>
        </p:nvSpPr>
        <p:spPr/>
        <p:txBody>
          <a:bodyPr/>
          <a:lstStyle/>
          <a:p>
            <a:fld id="{4B11EBFB-D12D-41A0-9280-146314FC0169}" type="datetimeFigureOut">
              <a:rPr lang="en-US" smtClean="0"/>
              <a:t>4/26/2023</a:t>
            </a:fld>
            <a:endParaRPr lang="en-US"/>
          </a:p>
        </p:txBody>
      </p:sp>
      <p:sp>
        <p:nvSpPr>
          <p:cNvPr id="5" name="Footer Placeholder 4">
            <a:extLst>
              <a:ext uri="{FF2B5EF4-FFF2-40B4-BE49-F238E27FC236}">
                <a16:creationId xmlns:a16="http://schemas.microsoft.com/office/drawing/2014/main" id="{E7AD5803-E690-4D6C-84EE-97DF4CAFE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48D31B-FDD6-44EF-A79B-34DCBE699FB5}"/>
              </a:ext>
            </a:extLst>
          </p:cNvPr>
          <p:cNvSpPr>
            <a:spLocks noGrp="1"/>
          </p:cNvSpPr>
          <p:nvPr>
            <p:ph type="sldNum" sz="quarter" idx="12"/>
          </p:nvPr>
        </p:nvSpPr>
        <p:spPr/>
        <p:txBody>
          <a:bodyPr/>
          <a:lstStyle/>
          <a:p>
            <a:fld id="{5447DE5C-46C8-4AB7-BBE7-D6F9C8998304}" type="slidenum">
              <a:rPr lang="en-US" smtClean="0"/>
              <a:t>‹#›</a:t>
            </a:fld>
            <a:endParaRPr lang="en-US"/>
          </a:p>
        </p:txBody>
      </p:sp>
    </p:spTree>
    <p:extLst>
      <p:ext uri="{BB962C8B-B14F-4D97-AF65-F5344CB8AC3E}">
        <p14:creationId xmlns:p14="http://schemas.microsoft.com/office/powerpoint/2010/main" val="13038978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6BBE2-BF38-40A4-9F15-C347C6290D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E09FD1-FAEA-4D2B-9DEA-85AA39F3E1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93C74FF-0817-46F0-821D-E74592161EF9}"/>
              </a:ext>
            </a:extLst>
          </p:cNvPr>
          <p:cNvSpPr>
            <a:spLocks noGrp="1"/>
          </p:cNvSpPr>
          <p:nvPr>
            <p:ph type="dt" sz="half" idx="10"/>
          </p:nvPr>
        </p:nvSpPr>
        <p:spPr/>
        <p:txBody>
          <a:bodyPr/>
          <a:lstStyle/>
          <a:p>
            <a:fld id="{4B11EBFB-D12D-41A0-9280-146314FC0169}" type="datetimeFigureOut">
              <a:rPr lang="en-US" smtClean="0"/>
              <a:t>4/26/2023</a:t>
            </a:fld>
            <a:endParaRPr lang="en-US"/>
          </a:p>
        </p:txBody>
      </p:sp>
      <p:sp>
        <p:nvSpPr>
          <p:cNvPr id="5" name="Footer Placeholder 4">
            <a:extLst>
              <a:ext uri="{FF2B5EF4-FFF2-40B4-BE49-F238E27FC236}">
                <a16:creationId xmlns:a16="http://schemas.microsoft.com/office/drawing/2014/main" id="{6A8257C0-902C-4CD9-BC7C-C22528971A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97E7D3-BE2B-4783-B185-AEB9A0A1F1F0}"/>
              </a:ext>
            </a:extLst>
          </p:cNvPr>
          <p:cNvSpPr>
            <a:spLocks noGrp="1"/>
          </p:cNvSpPr>
          <p:nvPr>
            <p:ph type="sldNum" sz="quarter" idx="12"/>
          </p:nvPr>
        </p:nvSpPr>
        <p:spPr/>
        <p:txBody>
          <a:bodyPr/>
          <a:lstStyle/>
          <a:p>
            <a:fld id="{5447DE5C-46C8-4AB7-BBE7-D6F9C8998304}" type="slidenum">
              <a:rPr lang="en-US" smtClean="0"/>
              <a:t>‹#›</a:t>
            </a:fld>
            <a:endParaRPr lang="en-US"/>
          </a:p>
        </p:txBody>
      </p:sp>
    </p:spTree>
    <p:extLst>
      <p:ext uri="{BB962C8B-B14F-4D97-AF65-F5344CB8AC3E}">
        <p14:creationId xmlns:p14="http://schemas.microsoft.com/office/powerpoint/2010/main" val="3820173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4D60C-59CB-4F58-8A5D-E76F632EF5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EF6CE2-DB01-496B-AEF6-DAC08FC85A7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71F84B-D68B-45DF-9C43-34A02CDC812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7611B1-D35D-4E78-9418-8FF1ACF2613F}"/>
              </a:ext>
            </a:extLst>
          </p:cNvPr>
          <p:cNvSpPr>
            <a:spLocks noGrp="1"/>
          </p:cNvSpPr>
          <p:nvPr>
            <p:ph type="dt" sz="half" idx="10"/>
          </p:nvPr>
        </p:nvSpPr>
        <p:spPr/>
        <p:txBody>
          <a:bodyPr/>
          <a:lstStyle/>
          <a:p>
            <a:fld id="{4B11EBFB-D12D-41A0-9280-146314FC0169}" type="datetimeFigureOut">
              <a:rPr lang="en-US" smtClean="0"/>
              <a:t>4/26/2023</a:t>
            </a:fld>
            <a:endParaRPr lang="en-US"/>
          </a:p>
        </p:txBody>
      </p:sp>
      <p:sp>
        <p:nvSpPr>
          <p:cNvPr id="6" name="Footer Placeholder 5">
            <a:extLst>
              <a:ext uri="{FF2B5EF4-FFF2-40B4-BE49-F238E27FC236}">
                <a16:creationId xmlns:a16="http://schemas.microsoft.com/office/drawing/2014/main" id="{CFC4F4ED-461F-4557-B8F3-938300E92D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7FD38B-A821-45B5-8137-1C52DB05615F}"/>
              </a:ext>
            </a:extLst>
          </p:cNvPr>
          <p:cNvSpPr>
            <a:spLocks noGrp="1"/>
          </p:cNvSpPr>
          <p:nvPr>
            <p:ph type="sldNum" sz="quarter" idx="12"/>
          </p:nvPr>
        </p:nvSpPr>
        <p:spPr/>
        <p:txBody>
          <a:bodyPr/>
          <a:lstStyle/>
          <a:p>
            <a:fld id="{5447DE5C-46C8-4AB7-BBE7-D6F9C8998304}" type="slidenum">
              <a:rPr lang="en-US" smtClean="0"/>
              <a:t>‹#›</a:t>
            </a:fld>
            <a:endParaRPr lang="en-US"/>
          </a:p>
        </p:txBody>
      </p:sp>
    </p:spTree>
    <p:extLst>
      <p:ext uri="{BB962C8B-B14F-4D97-AF65-F5344CB8AC3E}">
        <p14:creationId xmlns:p14="http://schemas.microsoft.com/office/powerpoint/2010/main" val="1783173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D473-B03B-41A4-9A32-10CCCEE201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A05BBA-3B9D-45B6-B3BA-BF048ECB88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6717C78-8517-42DB-8FFE-C70F8AD7F5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4C0AF3-7980-41F1-A4E6-A3EAB96B2B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7BB1DE-5AD1-4A23-96DB-E86D569D33F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DD0FD2-EE3F-4340-8AB9-5F005526860B}"/>
              </a:ext>
            </a:extLst>
          </p:cNvPr>
          <p:cNvSpPr>
            <a:spLocks noGrp="1"/>
          </p:cNvSpPr>
          <p:nvPr>
            <p:ph type="dt" sz="half" idx="10"/>
          </p:nvPr>
        </p:nvSpPr>
        <p:spPr/>
        <p:txBody>
          <a:bodyPr/>
          <a:lstStyle/>
          <a:p>
            <a:fld id="{4B11EBFB-D12D-41A0-9280-146314FC0169}" type="datetimeFigureOut">
              <a:rPr lang="en-US" smtClean="0"/>
              <a:t>4/26/2023</a:t>
            </a:fld>
            <a:endParaRPr lang="en-US"/>
          </a:p>
        </p:txBody>
      </p:sp>
      <p:sp>
        <p:nvSpPr>
          <p:cNvPr id="8" name="Footer Placeholder 7">
            <a:extLst>
              <a:ext uri="{FF2B5EF4-FFF2-40B4-BE49-F238E27FC236}">
                <a16:creationId xmlns:a16="http://schemas.microsoft.com/office/drawing/2014/main" id="{C43EA62C-3C71-48CB-8658-0AED5307B1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9EB7B5-D242-402B-9ED4-8BBD323BEB91}"/>
              </a:ext>
            </a:extLst>
          </p:cNvPr>
          <p:cNvSpPr>
            <a:spLocks noGrp="1"/>
          </p:cNvSpPr>
          <p:nvPr>
            <p:ph type="sldNum" sz="quarter" idx="12"/>
          </p:nvPr>
        </p:nvSpPr>
        <p:spPr/>
        <p:txBody>
          <a:bodyPr/>
          <a:lstStyle/>
          <a:p>
            <a:fld id="{5447DE5C-46C8-4AB7-BBE7-D6F9C8998304}" type="slidenum">
              <a:rPr lang="en-US" smtClean="0"/>
              <a:t>‹#›</a:t>
            </a:fld>
            <a:endParaRPr lang="en-US"/>
          </a:p>
        </p:txBody>
      </p:sp>
    </p:spTree>
    <p:extLst>
      <p:ext uri="{BB962C8B-B14F-4D97-AF65-F5344CB8AC3E}">
        <p14:creationId xmlns:p14="http://schemas.microsoft.com/office/powerpoint/2010/main" val="3108423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ACBF-BDDF-485C-AC3E-5D4AEC47C2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E69184-A760-4C9D-8FF0-99EAAD040844}"/>
              </a:ext>
            </a:extLst>
          </p:cNvPr>
          <p:cNvSpPr>
            <a:spLocks noGrp="1"/>
          </p:cNvSpPr>
          <p:nvPr>
            <p:ph type="dt" sz="half" idx="10"/>
          </p:nvPr>
        </p:nvSpPr>
        <p:spPr/>
        <p:txBody>
          <a:bodyPr/>
          <a:lstStyle/>
          <a:p>
            <a:fld id="{4B11EBFB-D12D-41A0-9280-146314FC0169}" type="datetimeFigureOut">
              <a:rPr lang="en-US" smtClean="0"/>
              <a:t>4/26/2023</a:t>
            </a:fld>
            <a:endParaRPr lang="en-US"/>
          </a:p>
        </p:txBody>
      </p:sp>
      <p:sp>
        <p:nvSpPr>
          <p:cNvPr id="4" name="Footer Placeholder 3">
            <a:extLst>
              <a:ext uri="{FF2B5EF4-FFF2-40B4-BE49-F238E27FC236}">
                <a16:creationId xmlns:a16="http://schemas.microsoft.com/office/drawing/2014/main" id="{1C556AD8-0628-4569-94A9-1239BFBD31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414ABC-31EE-483E-9989-D3CCFF484C94}"/>
              </a:ext>
            </a:extLst>
          </p:cNvPr>
          <p:cNvSpPr>
            <a:spLocks noGrp="1"/>
          </p:cNvSpPr>
          <p:nvPr>
            <p:ph type="sldNum" sz="quarter" idx="12"/>
          </p:nvPr>
        </p:nvSpPr>
        <p:spPr/>
        <p:txBody>
          <a:bodyPr/>
          <a:lstStyle/>
          <a:p>
            <a:fld id="{5447DE5C-46C8-4AB7-BBE7-D6F9C8998304}" type="slidenum">
              <a:rPr lang="en-US" smtClean="0"/>
              <a:t>‹#›</a:t>
            </a:fld>
            <a:endParaRPr lang="en-US"/>
          </a:p>
        </p:txBody>
      </p:sp>
    </p:spTree>
    <p:extLst>
      <p:ext uri="{BB962C8B-B14F-4D97-AF65-F5344CB8AC3E}">
        <p14:creationId xmlns:p14="http://schemas.microsoft.com/office/powerpoint/2010/main" val="2808712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47EF47-F8B6-4E06-8CC9-DA06F07B555A}"/>
              </a:ext>
            </a:extLst>
          </p:cNvPr>
          <p:cNvSpPr>
            <a:spLocks noGrp="1"/>
          </p:cNvSpPr>
          <p:nvPr>
            <p:ph type="dt" sz="half" idx="10"/>
          </p:nvPr>
        </p:nvSpPr>
        <p:spPr/>
        <p:txBody>
          <a:bodyPr/>
          <a:lstStyle/>
          <a:p>
            <a:fld id="{4B11EBFB-D12D-41A0-9280-146314FC0169}" type="datetimeFigureOut">
              <a:rPr lang="en-US" smtClean="0"/>
              <a:t>4/26/2023</a:t>
            </a:fld>
            <a:endParaRPr lang="en-US"/>
          </a:p>
        </p:txBody>
      </p:sp>
      <p:sp>
        <p:nvSpPr>
          <p:cNvPr id="3" name="Footer Placeholder 2">
            <a:extLst>
              <a:ext uri="{FF2B5EF4-FFF2-40B4-BE49-F238E27FC236}">
                <a16:creationId xmlns:a16="http://schemas.microsoft.com/office/drawing/2014/main" id="{3D09BF73-7057-4461-BB45-83F06BD358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85B60E-732B-48E6-AAD5-E4FCB59E1EC8}"/>
              </a:ext>
            </a:extLst>
          </p:cNvPr>
          <p:cNvSpPr>
            <a:spLocks noGrp="1"/>
          </p:cNvSpPr>
          <p:nvPr>
            <p:ph type="sldNum" sz="quarter" idx="12"/>
          </p:nvPr>
        </p:nvSpPr>
        <p:spPr/>
        <p:txBody>
          <a:bodyPr/>
          <a:lstStyle/>
          <a:p>
            <a:fld id="{5447DE5C-46C8-4AB7-BBE7-D6F9C8998304}" type="slidenum">
              <a:rPr lang="en-US" smtClean="0"/>
              <a:t>‹#›</a:t>
            </a:fld>
            <a:endParaRPr lang="en-US"/>
          </a:p>
        </p:txBody>
      </p:sp>
    </p:spTree>
    <p:extLst>
      <p:ext uri="{BB962C8B-B14F-4D97-AF65-F5344CB8AC3E}">
        <p14:creationId xmlns:p14="http://schemas.microsoft.com/office/powerpoint/2010/main" val="1859708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EFBDE-6441-4118-B783-E0D50D201F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A0411C1-FA56-4032-9C4E-3703C5109C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7806B1-6303-418F-9532-08E52ECEE7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1A5E50-F061-4D45-871C-2F346A648B02}"/>
              </a:ext>
            </a:extLst>
          </p:cNvPr>
          <p:cNvSpPr>
            <a:spLocks noGrp="1"/>
          </p:cNvSpPr>
          <p:nvPr>
            <p:ph type="dt" sz="half" idx="10"/>
          </p:nvPr>
        </p:nvSpPr>
        <p:spPr/>
        <p:txBody>
          <a:bodyPr/>
          <a:lstStyle/>
          <a:p>
            <a:fld id="{4B11EBFB-D12D-41A0-9280-146314FC0169}" type="datetimeFigureOut">
              <a:rPr lang="en-US" smtClean="0"/>
              <a:t>4/26/2023</a:t>
            </a:fld>
            <a:endParaRPr lang="en-US"/>
          </a:p>
        </p:txBody>
      </p:sp>
      <p:sp>
        <p:nvSpPr>
          <p:cNvPr id="6" name="Footer Placeholder 5">
            <a:extLst>
              <a:ext uri="{FF2B5EF4-FFF2-40B4-BE49-F238E27FC236}">
                <a16:creationId xmlns:a16="http://schemas.microsoft.com/office/drawing/2014/main" id="{EDC840A2-1F2D-41D7-9BDF-7897075E4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670462-660B-4A5C-85CA-9DD61A6D23A0}"/>
              </a:ext>
            </a:extLst>
          </p:cNvPr>
          <p:cNvSpPr>
            <a:spLocks noGrp="1"/>
          </p:cNvSpPr>
          <p:nvPr>
            <p:ph type="sldNum" sz="quarter" idx="12"/>
          </p:nvPr>
        </p:nvSpPr>
        <p:spPr/>
        <p:txBody>
          <a:bodyPr/>
          <a:lstStyle/>
          <a:p>
            <a:fld id="{5447DE5C-46C8-4AB7-BBE7-D6F9C8998304}" type="slidenum">
              <a:rPr lang="en-US" smtClean="0"/>
              <a:t>‹#›</a:t>
            </a:fld>
            <a:endParaRPr lang="en-US"/>
          </a:p>
        </p:txBody>
      </p:sp>
    </p:spTree>
    <p:extLst>
      <p:ext uri="{BB962C8B-B14F-4D97-AF65-F5344CB8AC3E}">
        <p14:creationId xmlns:p14="http://schemas.microsoft.com/office/powerpoint/2010/main" val="1495628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2F3BD-51E8-42FB-81E3-6B443057BB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CE8FD-BBC1-4362-95E8-0F429F71DE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731263-2F13-4C60-88BB-2D84100BF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BF2BA99-8912-4A64-9ACC-478B553EA654}"/>
              </a:ext>
            </a:extLst>
          </p:cNvPr>
          <p:cNvSpPr>
            <a:spLocks noGrp="1"/>
          </p:cNvSpPr>
          <p:nvPr>
            <p:ph type="dt" sz="half" idx="10"/>
          </p:nvPr>
        </p:nvSpPr>
        <p:spPr/>
        <p:txBody>
          <a:bodyPr/>
          <a:lstStyle/>
          <a:p>
            <a:fld id="{4B11EBFB-D12D-41A0-9280-146314FC0169}" type="datetimeFigureOut">
              <a:rPr lang="en-US" smtClean="0"/>
              <a:t>4/26/2023</a:t>
            </a:fld>
            <a:endParaRPr lang="en-US"/>
          </a:p>
        </p:txBody>
      </p:sp>
      <p:sp>
        <p:nvSpPr>
          <p:cNvPr id="6" name="Footer Placeholder 5">
            <a:extLst>
              <a:ext uri="{FF2B5EF4-FFF2-40B4-BE49-F238E27FC236}">
                <a16:creationId xmlns:a16="http://schemas.microsoft.com/office/drawing/2014/main" id="{29FAD9EB-2B0E-43FA-B0EE-7252B74760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FEE745-87F5-422B-87A7-E530C5D92CA1}"/>
              </a:ext>
            </a:extLst>
          </p:cNvPr>
          <p:cNvSpPr>
            <a:spLocks noGrp="1"/>
          </p:cNvSpPr>
          <p:nvPr>
            <p:ph type="sldNum" sz="quarter" idx="12"/>
          </p:nvPr>
        </p:nvSpPr>
        <p:spPr/>
        <p:txBody>
          <a:bodyPr/>
          <a:lstStyle/>
          <a:p>
            <a:fld id="{5447DE5C-46C8-4AB7-BBE7-D6F9C8998304}" type="slidenum">
              <a:rPr lang="en-US" smtClean="0"/>
              <a:t>‹#›</a:t>
            </a:fld>
            <a:endParaRPr lang="en-US"/>
          </a:p>
        </p:txBody>
      </p:sp>
    </p:spTree>
    <p:extLst>
      <p:ext uri="{BB962C8B-B14F-4D97-AF65-F5344CB8AC3E}">
        <p14:creationId xmlns:p14="http://schemas.microsoft.com/office/powerpoint/2010/main" val="1149251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4C3FA6-3ED0-4375-BD44-6A83CD5F36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82033B-59CE-43C0-AD43-1AC71995FA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3ADD2-73D8-4789-934F-216CB85579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11EBFB-D12D-41A0-9280-146314FC0169}" type="datetimeFigureOut">
              <a:rPr lang="en-US" smtClean="0"/>
              <a:t>4/26/2023</a:t>
            </a:fld>
            <a:endParaRPr lang="en-US"/>
          </a:p>
        </p:txBody>
      </p:sp>
      <p:sp>
        <p:nvSpPr>
          <p:cNvPr id="5" name="Footer Placeholder 4">
            <a:extLst>
              <a:ext uri="{FF2B5EF4-FFF2-40B4-BE49-F238E27FC236}">
                <a16:creationId xmlns:a16="http://schemas.microsoft.com/office/drawing/2014/main" id="{4679D57E-2D0A-461E-B9CD-A8A235F18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1F5155-15E4-4BE2-A244-1A0D51991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47DE5C-46C8-4AB7-BBE7-D6F9C8998304}" type="slidenum">
              <a:rPr lang="en-US" smtClean="0"/>
              <a:t>‹#›</a:t>
            </a:fld>
            <a:endParaRPr lang="en-US"/>
          </a:p>
        </p:txBody>
      </p:sp>
    </p:spTree>
    <p:extLst>
      <p:ext uri="{BB962C8B-B14F-4D97-AF65-F5344CB8AC3E}">
        <p14:creationId xmlns:p14="http://schemas.microsoft.com/office/powerpoint/2010/main" val="1529924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3100" y="2933700"/>
            <a:ext cx="8305800" cy="1143000"/>
          </a:xfrm>
        </p:spPr>
        <p:txBody>
          <a:bodyPr>
            <a:normAutofit fontScale="90000"/>
          </a:bodyPr>
          <a:lstStyle/>
          <a:p>
            <a:pPr algn="ctr"/>
            <a:r>
              <a:rPr lang="en-US" sz="8000" dirty="0"/>
              <a:t>Backpropogation</a:t>
            </a:r>
          </a:p>
        </p:txBody>
      </p:sp>
    </p:spTree>
    <p:extLst>
      <p:ext uri="{BB962C8B-B14F-4D97-AF65-F5344CB8AC3E}">
        <p14:creationId xmlns:p14="http://schemas.microsoft.com/office/powerpoint/2010/main" val="448483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689" t="39167" r="12631" b="41964"/>
          <a:stretch/>
        </p:blipFill>
        <p:spPr bwMode="auto">
          <a:xfrm>
            <a:off x="2529841" y="1186542"/>
            <a:ext cx="7876903" cy="2775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2"/>
          <p:cNvSpPr>
            <a:spLocks noGrp="1"/>
          </p:cNvSpPr>
          <p:nvPr>
            <p:ph type="title"/>
          </p:nvPr>
        </p:nvSpPr>
        <p:spPr>
          <a:xfrm>
            <a:off x="2895600" y="-152400"/>
            <a:ext cx="7315200" cy="1143000"/>
          </a:xfrm>
        </p:spPr>
        <p:txBody>
          <a:bodyPr/>
          <a:lstStyle/>
          <a:p>
            <a:r>
              <a:rPr lang="en-US" dirty="0"/>
              <a:t>…Updation of Weights</a:t>
            </a:r>
          </a:p>
        </p:txBody>
      </p:sp>
    </p:spTree>
    <p:extLst>
      <p:ext uri="{BB962C8B-B14F-4D97-AF65-F5344CB8AC3E}">
        <p14:creationId xmlns:p14="http://schemas.microsoft.com/office/powerpoint/2010/main" val="3868030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933700"/>
            <a:ext cx="8534400" cy="1143000"/>
          </a:xfrm>
        </p:spPr>
        <p:txBody>
          <a:bodyPr>
            <a:normAutofit fontScale="90000"/>
          </a:bodyPr>
          <a:lstStyle/>
          <a:p>
            <a:pPr algn="ctr"/>
            <a:r>
              <a:rPr lang="en-US" sz="8800" dirty="0"/>
              <a:t>Variance </a:t>
            </a:r>
            <a:r>
              <a:rPr lang="en-US" sz="8800" dirty="0" err="1"/>
              <a:t>Vs</a:t>
            </a:r>
            <a:r>
              <a:rPr lang="en-US" sz="8800" dirty="0"/>
              <a:t> Bias</a:t>
            </a:r>
          </a:p>
        </p:txBody>
      </p:sp>
    </p:spTree>
    <p:extLst>
      <p:ext uri="{BB962C8B-B14F-4D97-AF65-F5344CB8AC3E}">
        <p14:creationId xmlns:p14="http://schemas.microsoft.com/office/powerpoint/2010/main" val="3993130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TextBox 4"/>
          <p:cNvSpPr txBox="1">
            <a:spLocks noChangeArrowheads="1"/>
          </p:cNvSpPr>
          <p:nvPr/>
        </p:nvSpPr>
        <p:spPr bwMode="auto">
          <a:xfrm>
            <a:off x="7319963" y="5410201"/>
            <a:ext cx="2590800" cy="1015663"/>
          </a:xfrm>
          <a:prstGeom prst="rect">
            <a:avLst/>
          </a:prstGeom>
          <a:noFill/>
          <a:ln w="9525">
            <a:noFill/>
            <a:miter lim="800000"/>
            <a:headEnd/>
            <a:tailEnd/>
          </a:ln>
        </p:spPr>
        <p:txBody>
          <a:bodyPr wrap="square">
            <a:prstTxWarp prst="textNoShape">
              <a:avLst/>
            </a:prstTxWarp>
            <a:spAutoFit/>
          </a:bodyPr>
          <a:lstStyle/>
          <a:p>
            <a:r>
              <a:rPr lang="en-US" sz="2000" dirty="0">
                <a:solidFill>
                  <a:schemeClr val="bg2"/>
                </a:solidFill>
              </a:rPr>
              <a:t>If no </a:t>
            </a:r>
            <a:r>
              <a:rPr lang="en-US" sz="2000">
                <a:solidFill>
                  <a:schemeClr val="bg2"/>
                </a:solidFill>
              </a:rPr>
              <a:t>bias weight then the hyperplane must go through the origin </a:t>
            </a:r>
          </a:p>
        </p:txBody>
      </p:sp>
      <p:pic>
        <p:nvPicPr>
          <p:cNvPr id="33824" name="Picture 32"/>
          <p:cNvPicPr>
            <a:picLocks noChangeAspect="1" noChangeArrowheads="1"/>
          </p:cNvPicPr>
          <p:nvPr/>
        </p:nvPicPr>
        <p:blipFill rotWithShape="1">
          <a:blip r:embed="rId3">
            <a:extLst>
              <a:ext uri="{28A0092B-C50C-407E-A947-70E740481C1C}">
                <a14:useLocalDpi xmlns:a14="http://schemas.microsoft.com/office/drawing/2010/main" val="0"/>
              </a:ext>
            </a:extLst>
          </a:blip>
          <a:srcRect l="16452" t="22465" r="50000" b="30129"/>
          <a:stretch/>
        </p:blipFill>
        <p:spPr bwMode="auto">
          <a:xfrm>
            <a:off x="2590800" y="990601"/>
            <a:ext cx="7696200" cy="5821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2"/>
          <p:cNvSpPr>
            <a:spLocks noGrp="1"/>
          </p:cNvSpPr>
          <p:nvPr>
            <p:ph type="title"/>
          </p:nvPr>
        </p:nvSpPr>
        <p:spPr>
          <a:xfrm>
            <a:off x="2895600" y="-152400"/>
            <a:ext cx="7315200" cy="1143000"/>
          </a:xfrm>
        </p:spPr>
        <p:txBody>
          <a:bodyPr/>
          <a:lstStyle/>
          <a:p>
            <a:r>
              <a:rPr lang="en-US" dirty="0"/>
              <a:t>Variation </a:t>
            </a:r>
            <a:r>
              <a:rPr lang="en-US" dirty="0" err="1"/>
              <a:t>Vs</a:t>
            </a:r>
            <a:r>
              <a:rPr lang="en-US" dirty="0"/>
              <a:t> Bias</a:t>
            </a:r>
          </a:p>
        </p:txBody>
      </p:sp>
    </p:spTree>
    <p:extLst>
      <p:ext uri="{BB962C8B-B14F-4D97-AF65-F5344CB8AC3E}">
        <p14:creationId xmlns:p14="http://schemas.microsoft.com/office/powerpoint/2010/main" val="813368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23999" y="0"/>
            <a:ext cx="9167820" cy="6934200"/>
            <a:chOff x="-1" y="0"/>
            <a:chExt cx="9167820" cy="6934200"/>
          </a:xfrm>
        </p:grpSpPr>
        <p:grpSp>
          <p:nvGrpSpPr>
            <p:cNvPr id="3" name="Group 2"/>
            <p:cNvGrpSpPr/>
            <p:nvPr/>
          </p:nvGrpSpPr>
          <p:grpSpPr>
            <a:xfrm>
              <a:off x="-1" y="0"/>
              <a:ext cx="9167819" cy="3472434"/>
              <a:chOff x="91440" y="3032104"/>
              <a:chExt cx="8982686" cy="3472434"/>
            </a:xfrm>
          </p:grpSpPr>
          <p:pic>
            <p:nvPicPr>
              <p:cNvPr id="4813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16850" t="26002" r="51326" b="30130"/>
              <a:stretch/>
            </p:blipFill>
            <p:spPr bwMode="auto">
              <a:xfrm>
                <a:off x="91440" y="3032104"/>
                <a:ext cx="4480560" cy="3472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840" t="20754" r="46431" b="30661"/>
              <a:stretch/>
            </p:blipFill>
            <p:spPr bwMode="auto">
              <a:xfrm>
                <a:off x="4593566" y="3046483"/>
                <a:ext cx="4480560" cy="3332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Group 27"/>
            <p:cNvGrpSpPr/>
            <p:nvPr/>
          </p:nvGrpSpPr>
          <p:grpSpPr>
            <a:xfrm>
              <a:off x="0" y="3422694"/>
              <a:ext cx="9167819" cy="3511506"/>
              <a:chOff x="-1" y="3124200"/>
              <a:chExt cx="9167819" cy="3276600"/>
            </a:xfrm>
          </p:grpSpPr>
          <p:pic>
            <p:nvPicPr>
              <p:cNvPr id="2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6585" t="21757" r="46420" b="30130"/>
              <a:stretch/>
            </p:blipFill>
            <p:spPr bwMode="auto">
              <a:xfrm>
                <a:off x="-1" y="3124200"/>
                <a:ext cx="4481233"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6178" t="22641" r="46562" b="30660"/>
              <a:stretch/>
            </p:blipFill>
            <p:spPr bwMode="auto">
              <a:xfrm>
                <a:off x="4536057" y="3124200"/>
                <a:ext cx="4631761" cy="3263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93150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00996" y="1"/>
            <a:ext cx="9167004" cy="6823495"/>
            <a:chOff x="-23004" y="0"/>
            <a:chExt cx="9167004" cy="6823495"/>
          </a:xfrm>
        </p:grpSpPr>
        <p:grpSp>
          <p:nvGrpSpPr>
            <p:cNvPr id="3" name="Group 2"/>
            <p:cNvGrpSpPr/>
            <p:nvPr/>
          </p:nvGrpSpPr>
          <p:grpSpPr>
            <a:xfrm>
              <a:off x="-23004" y="0"/>
              <a:ext cx="9167004" cy="3505200"/>
              <a:chOff x="0" y="892713"/>
              <a:chExt cx="7315200" cy="2612487"/>
            </a:xfrm>
          </p:grpSpPr>
          <p:pic>
            <p:nvPicPr>
              <p:cNvPr id="5120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177" t="22641" r="46164" b="30425"/>
              <a:stretch/>
            </p:blipFill>
            <p:spPr bwMode="auto">
              <a:xfrm>
                <a:off x="0" y="892713"/>
                <a:ext cx="3657600" cy="2562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707" t="23114" r="46164" b="29952"/>
              <a:stretch/>
            </p:blipFill>
            <p:spPr bwMode="auto">
              <a:xfrm>
                <a:off x="3657600" y="905690"/>
                <a:ext cx="3657600" cy="2599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Group 6"/>
            <p:cNvGrpSpPr/>
            <p:nvPr/>
          </p:nvGrpSpPr>
          <p:grpSpPr>
            <a:xfrm>
              <a:off x="0" y="3438663"/>
              <a:ext cx="8991600" cy="3384832"/>
              <a:chOff x="1736785" y="182107"/>
              <a:chExt cx="7315200" cy="2899009"/>
            </a:xfrm>
          </p:grpSpPr>
          <p:pic>
            <p:nvPicPr>
              <p:cNvPr id="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6708" t="23585" r="50000" b="29481"/>
              <a:stretch/>
            </p:blipFill>
            <p:spPr bwMode="auto">
              <a:xfrm>
                <a:off x="1736785" y="182107"/>
                <a:ext cx="3657600" cy="2899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l="16310" t="23113" r="48949" b="29481"/>
              <a:stretch/>
            </p:blipFill>
            <p:spPr bwMode="auto">
              <a:xfrm>
                <a:off x="5394385" y="228601"/>
                <a:ext cx="3657600" cy="28060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895635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575" t="24293" r="48816" b="29481"/>
          <a:stretch/>
        </p:blipFill>
        <p:spPr bwMode="auto">
          <a:xfrm>
            <a:off x="2438401" y="1066800"/>
            <a:ext cx="8093015"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2942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48442" y="1"/>
            <a:ext cx="9119558" cy="6839309"/>
            <a:chOff x="24442" y="0"/>
            <a:chExt cx="9119558" cy="6839309"/>
          </a:xfrm>
        </p:grpSpPr>
        <p:pic>
          <p:nvPicPr>
            <p:cNvPr id="573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17" t="22170" r="35292" b="33255"/>
            <a:stretch/>
          </p:blipFill>
          <p:spPr bwMode="auto">
            <a:xfrm>
              <a:off x="30192" y="3505200"/>
              <a:ext cx="9113808" cy="333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183" t="20991" r="35689" b="33019"/>
            <a:stretch/>
          </p:blipFill>
          <p:spPr bwMode="auto">
            <a:xfrm>
              <a:off x="24442" y="0"/>
              <a:ext cx="9119558"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85850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078" t="21462" r="35159" b="33490"/>
          <a:stretch/>
        </p:blipFill>
        <p:spPr bwMode="auto">
          <a:xfrm>
            <a:off x="2514600" y="1033012"/>
            <a:ext cx="7924800" cy="5695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423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0" y="-76200"/>
            <a:ext cx="9159240" cy="6934200"/>
            <a:chOff x="0" y="-76200"/>
            <a:chExt cx="9159240" cy="6934200"/>
          </a:xfrm>
        </p:grpSpPr>
        <p:pic>
          <p:nvPicPr>
            <p:cNvPr id="593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82" t="22641" r="35556" b="32783"/>
            <a:stretch/>
          </p:blipFill>
          <p:spPr bwMode="auto">
            <a:xfrm>
              <a:off x="0" y="-76200"/>
              <a:ext cx="9092242" cy="3410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917" t="24528" r="35689" b="33962"/>
            <a:stretch/>
          </p:blipFill>
          <p:spPr bwMode="auto">
            <a:xfrm>
              <a:off x="0" y="3352800"/>
              <a:ext cx="915924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717525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1" y="-1"/>
            <a:ext cx="9144000" cy="6858001"/>
            <a:chOff x="1" y="-1"/>
            <a:chExt cx="9144000" cy="6858001"/>
          </a:xfrm>
        </p:grpSpPr>
        <p:pic>
          <p:nvPicPr>
            <p:cNvPr id="6144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050" t="21934" r="35424" b="33963"/>
            <a:stretch/>
          </p:blipFill>
          <p:spPr bwMode="auto">
            <a:xfrm>
              <a:off x="1" y="-1"/>
              <a:ext cx="9144000" cy="3352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324" t="23408" r="35812" b="34139"/>
            <a:stretch/>
          </p:blipFill>
          <p:spPr bwMode="auto">
            <a:xfrm>
              <a:off x="2" y="3352799"/>
              <a:ext cx="8985848" cy="3505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75801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152400"/>
            <a:ext cx="7696200" cy="1143000"/>
          </a:xfrm>
        </p:spPr>
        <p:txBody>
          <a:bodyPr/>
          <a:lstStyle/>
          <a:p>
            <a:r>
              <a:rPr lang="en-US" dirty="0"/>
              <a:t>Backpropogation: Basic Steps </a:t>
            </a:r>
          </a:p>
        </p:txBody>
      </p:sp>
      <p:pic>
        <p:nvPicPr>
          <p:cNvPr id="409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625" t="20893" r="19983" b="41071"/>
          <a:stretch/>
        </p:blipFill>
        <p:spPr bwMode="auto">
          <a:xfrm>
            <a:off x="2667001" y="1256212"/>
            <a:ext cx="6296297" cy="278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0630" t="32783" r="29722" b="28774"/>
          <a:stretch/>
        </p:blipFill>
        <p:spPr bwMode="auto">
          <a:xfrm>
            <a:off x="3235850" y="3937795"/>
            <a:ext cx="5158596" cy="281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5765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1" y="0"/>
            <a:ext cx="9144001" cy="6858000"/>
            <a:chOff x="0" y="0"/>
            <a:chExt cx="9144001" cy="6858000"/>
          </a:xfrm>
        </p:grpSpPr>
        <p:pic>
          <p:nvPicPr>
            <p:cNvPr id="624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553" t="21895" r="40661" b="42256"/>
            <a:stretch/>
          </p:blipFill>
          <p:spPr bwMode="auto">
            <a:xfrm>
              <a:off x="8627" y="0"/>
              <a:ext cx="9135374"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8894" t="24823" r="40983" b="41215"/>
            <a:stretch/>
          </p:blipFill>
          <p:spPr bwMode="auto">
            <a:xfrm>
              <a:off x="0" y="3429000"/>
              <a:ext cx="9144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89999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50452" y="2"/>
            <a:ext cx="9117546" cy="6934199"/>
            <a:chOff x="26452" y="1"/>
            <a:chExt cx="9117546" cy="6934199"/>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884" t="20991" r="40727" b="42217"/>
            <a:stretch/>
          </p:blipFill>
          <p:spPr bwMode="auto">
            <a:xfrm>
              <a:off x="26455" y="3358551"/>
              <a:ext cx="8965145" cy="3575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26452" y="1"/>
              <a:ext cx="9117546" cy="3383280"/>
              <a:chOff x="1074631" y="1"/>
              <a:chExt cx="6213385" cy="2603276"/>
            </a:xfrm>
          </p:grpSpPr>
          <p:pic>
            <p:nvPicPr>
              <p:cNvPr id="6042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5878" t="22700" r="41116" b="42158"/>
              <a:stretch/>
            </p:blipFill>
            <p:spPr bwMode="auto">
              <a:xfrm>
                <a:off x="4151624" y="17254"/>
                <a:ext cx="3136392" cy="2562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1"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9017" t="23010" r="66850" b="42730"/>
              <a:stretch/>
            </p:blipFill>
            <p:spPr bwMode="auto">
              <a:xfrm>
                <a:off x="1074631" y="1"/>
                <a:ext cx="3261610" cy="2603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146804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0" y="1"/>
            <a:ext cx="9144000" cy="6776755"/>
            <a:chOff x="0" y="0"/>
            <a:chExt cx="9144000" cy="6776755"/>
          </a:xfrm>
        </p:grpSpPr>
        <p:pic>
          <p:nvPicPr>
            <p:cNvPr id="634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751" t="21934" r="65789" b="68829"/>
            <a:stretch/>
          </p:blipFill>
          <p:spPr bwMode="auto">
            <a:xfrm>
              <a:off x="1122023" y="0"/>
              <a:ext cx="6899953" cy="1407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8628" t="21757" r="41116" b="42394"/>
            <a:stretch/>
          </p:blipFill>
          <p:spPr bwMode="auto">
            <a:xfrm>
              <a:off x="0" y="1407544"/>
              <a:ext cx="9144000" cy="365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21227" t="19635" r="53314" b="67276"/>
            <a:stretch/>
          </p:blipFill>
          <p:spPr bwMode="auto">
            <a:xfrm>
              <a:off x="1600200" y="5058684"/>
              <a:ext cx="5943600" cy="1718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35447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509624" y="-14378"/>
            <a:ext cx="9018917" cy="6872378"/>
            <a:chOff x="-14377" y="-14378"/>
            <a:chExt cx="9018917" cy="6872378"/>
          </a:xfrm>
        </p:grpSpPr>
        <p:pic>
          <p:nvPicPr>
            <p:cNvPr id="645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089" t="21934" r="41258" b="41274"/>
            <a:stretch/>
          </p:blipFill>
          <p:spPr bwMode="auto">
            <a:xfrm>
              <a:off x="-14377" y="1813849"/>
              <a:ext cx="8993038" cy="367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836763" y="-14378"/>
              <a:ext cx="8167777" cy="1796596"/>
              <a:chOff x="1984074" y="1147780"/>
              <a:chExt cx="3536831" cy="928145"/>
            </a:xfrm>
          </p:grpSpPr>
          <p:pic>
            <p:nvPicPr>
              <p:cNvPr id="645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8364" t="21521" r="64454" b="69045"/>
              <a:stretch/>
            </p:blipFill>
            <p:spPr bwMode="auto">
              <a:xfrm>
                <a:off x="1984074" y="1385811"/>
                <a:ext cx="3536831" cy="69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870300" y="1147780"/>
                <a:ext cx="1193164" cy="238502"/>
              </a:xfrm>
              <a:prstGeom prst="rect">
                <a:avLst/>
              </a:prstGeom>
              <a:noFill/>
            </p:spPr>
            <p:txBody>
              <a:bodyPr wrap="square" rtlCol="0">
                <a:spAutoFit/>
              </a:bodyPr>
              <a:lstStyle/>
              <a:p>
                <a:r>
                  <a:rPr lang="en-US" sz="2400" b="1" dirty="0">
                    <a:latin typeface="Cambria" pitchFamily="18" charset="0"/>
                    <a:ea typeface="Cambria" pitchFamily="18" charset="0"/>
                  </a:rPr>
                  <a:t>In Training Phase</a:t>
                </a:r>
              </a:p>
            </p:txBody>
          </p:sp>
        </p:grpSp>
        <p:pic>
          <p:nvPicPr>
            <p:cNvPr id="6451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2153" t="19163" r="50580" b="67865"/>
            <a:stretch/>
          </p:blipFill>
          <p:spPr bwMode="auto">
            <a:xfrm>
              <a:off x="836763" y="5486400"/>
              <a:ext cx="8001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15237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524000" y="28755"/>
            <a:ext cx="8991600" cy="6802368"/>
            <a:chOff x="0" y="28755"/>
            <a:chExt cx="8991600" cy="6802368"/>
          </a:xfrm>
        </p:grpSpPr>
        <p:pic>
          <p:nvPicPr>
            <p:cNvPr id="655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813" t="21462" r="68971" b="42218"/>
            <a:stretch/>
          </p:blipFill>
          <p:spPr bwMode="auto">
            <a:xfrm>
              <a:off x="0" y="28755"/>
              <a:ext cx="5257800" cy="3476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689" t="21049" r="40718" b="42158"/>
            <a:stretch/>
          </p:blipFill>
          <p:spPr bwMode="auto">
            <a:xfrm>
              <a:off x="27316" y="3505200"/>
              <a:ext cx="8964284" cy="3325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134967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08106" y="1066800"/>
            <a:ext cx="9108057" cy="5791200"/>
            <a:chOff x="-15895" y="1066800"/>
            <a:chExt cx="9108057" cy="5791200"/>
          </a:xfrm>
        </p:grpSpPr>
        <p:grpSp>
          <p:nvGrpSpPr>
            <p:cNvPr id="2" name="Group 1"/>
            <p:cNvGrpSpPr/>
            <p:nvPr/>
          </p:nvGrpSpPr>
          <p:grpSpPr>
            <a:xfrm>
              <a:off x="-15895" y="1066800"/>
              <a:ext cx="9108057" cy="3935084"/>
              <a:chOff x="1069675" y="1708030"/>
              <a:chExt cx="6607834" cy="2484408"/>
            </a:xfrm>
          </p:grpSpPr>
          <p:pic>
            <p:nvPicPr>
              <p:cNvPr id="6656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221" t="23349" r="40993" b="42689"/>
              <a:stretch/>
            </p:blipFill>
            <p:spPr bwMode="auto">
              <a:xfrm>
                <a:off x="1069675" y="1708030"/>
                <a:ext cx="6607834" cy="2484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1413" t="23578" r="66177" b="69752"/>
              <a:stretch/>
            </p:blipFill>
            <p:spPr bwMode="auto">
              <a:xfrm>
                <a:off x="1295400" y="1746304"/>
                <a:ext cx="2915729" cy="487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656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0298" t="28832" r="53050" b="58196"/>
            <a:stretch/>
          </p:blipFill>
          <p:spPr bwMode="auto">
            <a:xfrm>
              <a:off x="1405386" y="5105400"/>
              <a:ext cx="6404954"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565596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4600" y="990601"/>
            <a:ext cx="8001000" cy="1692771"/>
          </a:xfrm>
          <a:prstGeom prst="rect">
            <a:avLst/>
          </a:prstGeom>
        </p:spPr>
        <p:txBody>
          <a:bodyPr wrap="square">
            <a:spAutoFit/>
          </a:bodyPr>
          <a:lstStyle/>
          <a:p>
            <a:pPr algn="just"/>
            <a:r>
              <a:rPr lang="en-US" sz="2400" b="1" dirty="0">
                <a:solidFill>
                  <a:srgbClr val="C00000"/>
                </a:solidFill>
                <a:latin typeface="Cambria" pitchFamily="18" charset="0"/>
                <a:ea typeface="Cambria" pitchFamily="18" charset="0"/>
              </a:rPr>
              <a:t>What is Bias?</a:t>
            </a:r>
            <a:endParaRPr lang="en-US" sz="2400" dirty="0">
              <a:solidFill>
                <a:srgbClr val="C00000"/>
              </a:solidFill>
              <a:latin typeface="Cambria" pitchFamily="18" charset="0"/>
              <a:ea typeface="Cambria" pitchFamily="18" charset="0"/>
            </a:endParaRPr>
          </a:p>
          <a:p>
            <a:pPr algn="just"/>
            <a:r>
              <a:rPr lang="en-US" sz="2000" dirty="0">
                <a:latin typeface="Cambria" pitchFamily="18" charset="0"/>
                <a:ea typeface="Cambria" pitchFamily="18" charset="0"/>
              </a:rPr>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p:txBody>
      </p:sp>
      <p:sp>
        <p:nvSpPr>
          <p:cNvPr id="3" name="Rectangle 2"/>
          <p:cNvSpPr/>
          <p:nvPr/>
        </p:nvSpPr>
        <p:spPr>
          <a:xfrm>
            <a:off x="2514600" y="2743200"/>
            <a:ext cx="8001000" cy="2000548"/>
          </a:xfrm>
          <a:prstGeom prst="rect">
            <a:avLst/>
          </a:prstGeom>
        </p:spPr>
        <p:txBody>
          <a:bodyPr wrap="square">
            <a:spAutoFit/>
          </a:bodyPr>
          <a:lstStyle/>
          <a:p>
            <a:pPr algn="just"/>
            <a:r>
              <a:rPr lang="en-US" sz="2400" b="1" dirty="0">
                <a:solidFill>
                  <a:srgbClr val="1D431E"/>
                </a:solidFill>
                <a:latin typeface="Cambria" pitchFamily="18" charset="0"/>
                <a:ea typeface="Cambria" pitchFamily="18" charset="0"/>
              </a:rPr>
              <a:t>What is Variance?</a:t>
            </a:r>
            <a:endParaRPr lang="en-US" sz="2400" dirty="0">
              <a:solidFill>
                <a:srgbClr val="1D431E"/>
              </a:solidFill>
              <a:latin typeface="Cambria" pitchFamily="18" charset="0"/>
              <a:ea typeface="Cambria" pitchFamily="18" charset="0"/>
            </a:endParaRPr>
          </a:p>
          <a:p>
            <a:pPr algn="just"/>
            <a:r>
              <a:rPr lang="en-US" sz="2000" dirty="0">
                <a:latin typeface="Cambria" pitchFamily="18" charset="0"/>
                <a:ea typeface="Cambria" pitchFamily="18" charset="0"/>
              </a:rPr>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p:txBody>
      </p:sp>
      <p:pic>
        <p:nvPicPr>
          <p:cNvPr id="6" name="Picture 11" descr="Image result for difference between bias and variance in machine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b="27157"/>
          <a:stretch/>
        </p:blipFill>
        <p:spPr bwMode="auto">
          <a:xfrm>
            <a:off x="2667000" y="4760568"/>
            <a:ext cx="7326642" cy="20769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p:cNvSpPr>
            <a:spLocks noGrp="1"/>
          </p:cNvSpPr>
          <p:nvPr>
            <p:ph type="title"/>
          </p:nvPr>
        </p:nvSpPr>
        <p:spPr>
          <a:xfrm>
            <a:off x="2327694" y="-152400"/>
            <a:ext cx="8305800" cy="1143000"/>
          </a:xfrm>
        </p:spPr>
        <p:txBody>
          <a:bodyPr/>
          <a:lstStyle/>
          <a:p>
            <a:r>
              <a:rPr lang="en-US" sz="6600" dirty="0">
                <a:latin typeface="Cambria" pitchFamily="18" charset="0"/>
                <a:ea typeface="Cambria" pitchFamily="18" charset="0"/>
              </a:rPr>
              <a:t>B</a:t>
            </a:r>
            <a:r>
              <a:rPr lang="en-US" sz="4800" dirty="0">
                <a:latin typeface="Cambria" pitchFamily="18" charset="0"/>
                <a:ea typeface="Cambria" pitchFamily="18" charset="0"/>
              </a:rPr>
              <a:t>ias</a:t>
            </a:r>
            <a:r>
              <a:rPr lang="en-US" dirty="0">
                <a:latin typeface="Cambria" pitchFamily="18" charset="0"/>
                <a:ea typeface="Cambria" pitchFamily="18" charset="0"/>
              </a:rPr>
              <a:t>  And </a:t>
            </a:r>
            <a:r>
              <a:rPr lang="en-US" sz="6600" dirty="0">
                <a:latin typeface="Cambria" pitchFamily="18" charset="0"/>
                <a:ea typeface="Cambria" pitchFamily="18" charset="0"/>
              </a:rPr>
              <a:t>V</a:t>
            </a:r>
            <a:r>
              <a:rPr lang="en-US" sz="4800" dirty="0">
                <a:latin typeface="Cambria" pitchFamily="18" charset="0"/>
                <a:ea typeface="Cambria" pitchFamily="18" charset="0"/>
              </a:rPr>
              <a:t>ariance</a:t>
            </a:r>
            <a:endParaRPr lang="en-US" dirty="0">
              <a:latin typeface="Cambria" pitchFamily="18" charset="0"/>
              <a:ea typeface="Cambria" pitchFamily="18" charset="0"/>
            </a:endParaRPr>
          </a:p>
        </p:txBody>
      </p:sp>
    </p:spTree>
    <p:extLst>
      <p:ext uri="{BB962C8B-B14F-4D97-AF65-F5344CB8AC3E}">
        <p14:creationId xmlns:p14="http://schemas.microsoft.com/office/powerpoint/2010/main" val="2120930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4600" y="1143000"/>
            <a:ext cx="8153400" cy="1785104"/>
          </a:xfrm>
          <a:prstGeom prst="rect">
            <a:avLst/>
          </a:prstGeom>
        </p:spPr>
        <p:txBody>
          <a:bodyPr wrap="square">
            <a:spAutoFit/>
          </a:bodyPr>
          <a:lstStyle/>
          <a:p>
            <a:pPr algn="just"/>
            <a:r>
              <a:rPr lang="en-US" sz="2200" dirty="0">
                <a:latin typeface="Cambria" pitchFamily="18" charset="0"/>
                <a:ea typeface="Cambria" pitchFamily="18" charset="0"/>
              </a:rPr>
              <a:t>If our model is too simple and has very few parameters then it may have high bias and low variance. On the other hand if our model has large number of parameters then it’s going to have high variance and low bias. So we need to find the right/good balance without </a:t>
            </a:r>
            <a:r>
              <a:rPr lang="en-US" sz="2200" dirty="0" err="1">
                <a:latin typeface="Cambria" pitchFamily="18" charset="0"/>
                <a:ea typeface="Cambria" pitchFamily="18" charset="0"/>
              </a:rPr>
              <a:t>overfitting</a:t>
            </a:r>
            <a:r>
              <a:rPr lang="en-US" sz="2200" dirty="0">
                <a:latin typeface="Cambria" pitchFamily="18" charset="0"/>
                <a:ea typeface="Cambria" pitchFamily="18" charset="0"/>
              </a:rPr>
              <a:t> and </a:t>
            </a:r>
            <a:r>
              <a:rPr lang="en-US" sz="2200" dirty="0" err="1">
                <a:latin typeface="Cambria" pitchFamily="18" charset="0"/>
                <a:ea typeface="Cambria" pitchFamily="18" charset="0"/>
              </a:rPr>
              <a:t>underfitting</a:t>
            </a:r>
            <a:r>
              <a:rPr lang="en-US" sz="2200" dirty="0">
                <a:latin typeface="Cambria" pitchFamily="18" charset="0"/>
                <a:ea typeface="Cambria" pitchFamily="18" charset="0"/>
              </a:rPr>
              <a:t> the data.</a:t>
            </a:r>
          </a:p>
        </p:txBody>
      </p:sp>
      <p:sp>
        <p:nvSpPr>
          <p:cNvPr id="4" name="TextBox 3"/>
          <p:cNvSpPr txBox="1"/>
          <p:nvPr/>
        </p:nvSpPr>
        <p:spPr>
          <a:xfrm>
            <a:off x="2514600" y="3276601"/>
            <a:ext cx="7391400" cy="461665"/>
          </a:xfrm>
          <a:prstGeom prst="rect">
            <a:avLst/>
          </a:prstGeom>
          <a:noFill/>
        </p:spPr>
        <p:txBody>
          <a:bodyPr wrap="square" rtlCol="0">
            <a:spAutoFit/>
          </a:bodyPr>
          <a:lstStyle/>
          <a:p>
            <a:r>
              <a:rPr lang="en-US" sz="2400" b="1" dirty="0">
                <a:solidFill>
                  <a:srgbClr val="002060"/>
                </a:solidFill>
                <a:latin typeface="Cambria" pitchFamily="18" charset="0"/>
                <a:ea typeface="Cambria" pitchFamily="18" charset="0"/>
              </a:rPr>
              <a:t>Total Error = Bias^ 2 + Variance + Irreducible Error </a:t>
            </a:r>
          </a:p>
        </p:txBody>
      </p:sp>
      <p:sp>
        <p:nvSpPr>
          <p:cNvPr id="8" name="Title 2"/>
          <p:cNvSpPr>
            <a:spLocks noGrp="1"/>
          </p:cNvSpPr>
          <p:nvPr>
            <p:ph type="title"/>
          </p:nvPr>
        </p:nvSpPr>
        <p:spPr>
          <a:xfrm>
            <a:off x="1524000" y="-152400"/>
            <a:ext cx="9109494" cy="1143000"/>
          </a:xfrm>
        </p:spPr>
        <p:txBody>
          <a:bodyPr/>
          <a:lstStyle/>
          <a:p>
            <a:r>
              <a:rPr lang="en-US" sz="6000" dirty="0">
                <a:latin typeface="Cambria" pitchFamily="18" charset="0"/>
                <a:ea typeface="Cambria" pitchFamily="18" charset="0"/>
              </a:rPr>
              <a:t>Why</a:t>
            </a:r>
            <a:r>
              <a:rPr lang="en-US" dirty="0">
                <a:latin typeface="Cambria" pitchFamily="18" charset="0"/>
                <a:ea typeface="Cambria" pitchFamily="18" charset="0"/>
              </a:rPr>
              <a:t> is Bias Variance Tradeoff?</a:t>
            </a:r>
          </a:p>
        </p:txBody>
      </p:sp>
      <p:sp>
        <p:nvSpPr>
          <p:cNvPr id="5" name="Rectangle 4"/>
          <p:cNvSpPr/>
          <p:nvPr/>
        </p:nvSpPr>
        <p:spPr>
          <a:xfrm>
            <a:off x="7165676" y="4755795"/>
            <a:ext cx="3502325" cy="923330"/>
          </a:xfrm>
          <a:prstGeom prst="rect">
            <a:avLst/>
          </a:prstGeom>
        </p:spPr>
        <p:txBody>
          <a:bodyPr wrap="square">
            <a:spAutoFit/>
          </a:bodyPr>
          <a:lstStyle/>
          <a:p>
            <a:pPr algn="just"/>
            <a:r>
              <a:rPr lang="en-US" b="1" dirty="0">
                <a:solidFill>
                  <a:srgbClr val="1D431E"/>
                </a:solidFill>
                <a:latin typeface="Cambria" pitchFamily="18" charset="0"/>
                <a:ea typeface="Cambria" pitchFamily="18" charset="0"/>
              </a:rPr>
              <a:t>An optimal balance of bias and variance would never </a:t>
            </a:r>
            <a:r>
              <a:rPr lang="en-US" b="1" dirty="0" err="1">
                <a:solidFill>
                  <a:srgbClr val="1D431E"/>
                </a:solidFill>
                <a:latin typeface="Cambria" pitchFamily="18" charset="0"/>
                <a:ea typeface="Cambria" pitchFamily="18" charset="0"/>
              </a:rPr>
              <a:t>overfit</a:t>
            </a:r>
            <a:r>
              <a:rPr lang="en-US" b="1" dirty="0">
                <a:solidFill>
                  <a:srgbClr val="1D431E"/>
                </a:solidFill>
                <a:latin typeface="Cambria" pitchFamily="18" charset="0"/>
                <a:ea typeface="Cambria" pitchFamily="18" charset="0"/>
              </a:rPr>
              <a:t> or </a:t>
            </a:r>
            <a:r>
              <a:rPr lang="en-US" b="1" dirty="0" err="1">
                <a:solidFill>
                  <a:srgbClr val="1D431E"/>
                </a:solidFill>
                <a:latin typeface="Cambria" pitchFamily="18" charset="0"/>
                <a:ea typeface="Cambria" pitchFamily="18" charset="0"/>
              </a:rPr>
              <a:t>underfit</a:t>
            </a:r>
            <a:r>
              <a:rPr lang="en-US" b="1" dirty="0">
                <a:solidFill>
                  <a:srgbClr val="1D431E"/>
                </a:solidFill>
                <a:latin typeface="Cambria" pitchFamily="18" charset="0"/>
                <a:ea typeface="Cambria" pitchFamily="18" charset="0"/>
              </a:rPr>
              <a:t> the model.</a:t>
            </a:r>
          </a:p>
        </p:txBody>
      </p:sp>
      <p:pic>
        <p:nvPicPr>
          <p:cNvPr id="10" name="Picture 13" descr="Image result for difference between bias and variance in machine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3784038"/>
            <a:ext cx="46863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785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defRPr/>
            </a:pPr>
            <a:r>
              <a:rPr lang="en-US" dirty="0">
                <a:ea typeface="+mj-ea"/>
                <a:cs typeface="+mj-cs"/>
              </a:rPr>
              <a:t>Backpropogation</a:t>
            </a:r>
          </a:p>
        </p:txBody>
      </p:sp>
      <p:sp>
        <p:nvSpPr>
          <p:cNvPr id="48134" name="Rectangle 4"/>
          <p:cNvSpPr>
            <a:spLocks noChangeArrowheads="1"/>
          </p:cNvSpPr>
          <p:nvPr/>
        </p:nvSpPr>
        <p:spPr bwMode="auto">
          <a:xfrm>
            <a:off x="2155826" y="2838450"/>
            <a:ext cx="184731" cy="369332"/>
          </a:xfrm>
          <a:prstGeom prst="rect">
            <a:avLst/>
          </a:prstGeom>
          <a:noFill/>
          <a:ln w="9525">
            <a:noFill/>
            <a:miter lim="800000"/>
            <a:headEnd/>
            <a:tailEnd/>
          </a:ln>
        </p:spPr>
        <p:txBody>
          <a:bodyPr wrap="none">
            <a:prstTxWarp prst="textNoShape">
              <a:avLst/>
            </a:prstTxWarp>
            <a:spAutoFit/>
          </a:bodyPr>
          <a:lstStyle/>
          <a:p>
            <a:endParaRPr lang="en-US"/>
          </a:p>
        </p:txBody>
      </p:sp>
      <p:pic>
        <p:nvPicPr>
          <p:cNvPr id="399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139" t="32500" r="15064" b="13929"/>
          <a:stretch/>
        </p:blipFill>
        <p:spPr bwMode="auto">
          <a:xfrm>
            <a:off x="2590801" y="1143001"/>
            <a:ext cx="7696200" cy="5353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276600" y="4419600"/>
            <a:ext cx="457200" cy="2286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28756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4" name="Rectangle 4"/>
          <p:cNvSpPr>
            <a:spLocks noChangeArrowheads="1"/>
          </p:cNvSpPr>
          <p:nvPr/>
        </p:nvSpPr>
        <p:spPr bwMode="auto">
          <a:xfrm>
            <a:off x="2155826" y="2838450"/>
            <a:ext cx="184731" cy="369332"/>
          </a:xfrm>
          <a:prstGeom prst="rect">
            <a:avLst/>
          </a:prstGeom>
          <a:noFill/>
          <a:ln w="9525">
            <a:noFill/>
            <a:miter lim="800000"/>
            <a:headEnd/>
            <a:tailEnd/>
          </a:ln>
        </p:spPr>
        <p:txBody>
          <a:bodyPr wrap="none">
            <a:prstTxWarp prst="textNoShape">
              <a:avLst/>
            </a:prstTxWarp>
            <a:spAutoFit/>
          </a:bodyPr>
          <a:lstStyle/>
          <a:p>
            <a:endParaRPr lang="en-US"/>
          </a:p>
        </p:txBody>
      </p:sp>
      <p:pic>
        <p:nvPicPr>
          <p:cNvPr id="4198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027" t="36071" r="45785" b="54948"/>
          <a:stretch/>
        </p:blipFill>
        <p:spPr bwMode="auto">
          <a:xfrm>
            <a:off x="2667000" y="1219201"/>
            <a:ext cx="2886892" cy="656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0924" t="19792" r="11950" b="14018"/>
          <a:stretch/>
        </p:blipFill>
        <p:spPr bwMode="auto">
          <a:xfrm>
            <a:off x="2514600" y="1893570"/>
            <a:ext cx="7432766" cy="4841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Step1: Forward Pass</a:t>
            </a:r>
          </a:p>
        </p:txBody>
      </p:sp>
    </p:spTree>
    <p:extLst>
      <p:ext uri="{BB962C8B-B14F-4D97-AF65-F5344CB8AC3E}">
        <p14:creationId xmlns:p14="http://schemas.microsoft.com/office/powerpoint/2010/main" val="2444467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Slide Number Placeholder 5"/>
          <p:cNvSpPr>
            <a:spLocks noGrp="1"/>
          </p:cNvSpPr>
          <p:nvPr>
            <p:ph type="sldNum" sz="quarter" idx="12"/>
          </p:nvPr>
        </p:nvSpPr>
        <p:spPr>
          <a:noFill/>
        </p:spPr>
        <p:txBody>
          <a:bodyPr/>
          <a:lstStyle/>
          <a:p>
            <a:fld id="{07A1B6D6-5621-4D4D-AD13-8BE3CE1F18D7}" type="slidenum">
              <a:rPr lang="en-US" smtClean="0">
                <a:latin typeface="Times New Roman" pitchFamily="1" charset="0"/>
              </a:rPr>
              <a:pPr/>
              <a:t>5</a:t>
            </a:fld>
            <a:endParaRPr lang="en-US">
              <a:latin typeface="Times New Roman" pitchFamily="1" charset="0"/>
            </a:endParaRPr>
          </a:p>
        </p:txBody>
      </p:sp>
      <p:sp>
        <p:nvSpPr>
          <p:cNvPr id="50182" name="Rectangle 4"/>
          <p:cNvSpPr>
            <a:spLocks noChangeArrowheads="1"/>
          </p:cNvSpPr>
          <p:nvPr/>
        </p:nvSpPr>
        <p:spPr bwMode="auto">
          <a:xfrm>
            <a:off x="2155826" y="2838450"/>
            <a:ext cx="184731" cy="369332"/>
          </a:xfrm>
          <a:prstGeom prst="rect">
            <a:avLst/>
          </a:prstGeom>
          <a:noFill/>
          <a:ln w="9525">
            <a:noFill/>
            <a:miter lim="800000"/>
            <a:headEnd/>
            <a:tailEnd/>
          </a:ln>
        </p:spPr>
        <p:txBody>
          <a:bodyPr wrap="none">
            <a:prstTxWarp prst="textNoShape">
              <a:avLst/>
            </a:prstTxWarp>
            <a:spAutoFit/>
          </a:bodyPr>
          <a:lstStyle/>
          <a:p>
            <a:endParaRPr lang="en-US"/>
          </a:p>
        </p:txBody>
      </p:sp>
      <p:pic>
        <p:nvPicPr>
          <p:cNvPr id="430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726" t="30357" r="11349" b="5000"/>
          <a:stretch/>
        </p:blipFill>
        <p:spPr bwMode="auto">
          <a:xfrm>
            <a:off x="2590800" y="1295400"/>
            <a:ext cx="7761286" cy="4955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2"/>
          <p:cNvSpPr>
            <a:spLocks noGrp="1"/>
          </p:cNvSpPr>
          <p:nvPr>
            <p:ph type="title"/>
          </p:nvPr>
        </p:nvSpPr>
        <p:spPr>
          <a:xfrm>
            <a:off x="2895600" y="-152400"/>
            <a:ext cx="7315200" cy="1143000"/>
          </a:xfrm>
        </p:spPr>
        <p:txBody>
          <a:bodyPr/>
          <a:lstStyle/>
          <a:p>
            <a:r>
              <a:rPr lang="en-US" dirty="0"/>
              <a:t>Forward Pass</a:t>
            </a:r>
          </a:p>
        </p:txBody>
      </p:sp>
    </p:spTree>
    <p:extLst>
      <p:ext uri="{BB962C8B-B14F-4D97-AF65-F5344CB8AC3E}">
        <p14:creationId xmlns:p14="http://schemas.microsoft.com/office/powerpoint/2010/main" val="1070806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4"/>
          <p:cNvSpPr>
            <a:spLocks noChangeArrowheads="1"/>
          </p:cNvSpPr>
          <p:nvPr/>
        </p:nvSpPr>
        <p:spPr bwMode="auto">
          <a:xfrm>
            <a:off x="2155826" y="2838450"/>
            <a:ext cx="184731" cy="369332"/>
          </a:xfrm>
          <a:prstGeom prst="rect">
            <a:avLst/>
          </a:prstGeom>
          <a:noFill/>
          <a:ln w="9525">
            <a:noFill/>
            <a:miter lim="800000"/>
            <a:headEnd/>
            <a:tailEnd/>
          </a:ln>
        </p:spPr>
        <p:txBody>
          <a:bodyPr wrap="none">
            <a:prstTxWarp prst="textNoShape">
              <a:avLst/>
            </a:prstTxWarp>
            <a:spAutoFit/>
          </a:bodyPr>
          <a:lstStyle/>
          <a:p>
            <a:endParaRPr lang="en-US"/>
          </a:p>
        </p:txBody>
      </p:sp>
      <p:pic>
        <p:nvPicPr>
          <p:cNvPr id="440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525" t="21250" r="12151" b="16743"/>
          <a:stretch/>
        </p:blipFill>
        <p:spPr bwMode="auto">
          <a:xfrm>
            <a:off x="2895600" y="1143000"/>
            <a:ext cx="7063288" cy="56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2"/>
          <p:cNvSpPr>
            <a:spLocks noGrp="1"/>
          </p:cNvSpPr>
          <p:nvPr>
            <p:ph type="title"/>
          </p:nvPr>
        </p:nvSpPr>
        <p:spPr/>
        <p:txBody>
          <a:bodyPr/>
          <a:lstStyle/>
          <a:p>
            <a:r>
              <a:rPr lang="en-US" dirty="0"/>
              <a:t>Step2: Backward Pass</a:t>
            </a:r>
          </a:p>
        </p:txBody>
      </p:sp>
    </p:spTree>
    <p:extLst>
      <p:ext uri="{BB962C8B-B14F-4D97-AF65-F5344CB8AC3E}">
        <p14:creationId xmlns:p14="http://schemas.microsoft.com/office/powerpoint/2010/main" val="3997371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4"/>
          <p:cNvSpPr>
            <a:spLocks noChangeArrowheads="1"/>
          </p:cNvSpPr>
          <p:nvPr/>
        </p:nvSpPr>
        <p:spPr bwMode="auto">
          <a:xfrm>
            <a:off x="2155826" y="2838450"/>
            <a:ext cx="184731" cy="369332"/>
          </a:xfrm>
          <a:prstGeom prst="rect">
            <a:avLst/>
          </a:prstGeom>
          <a:noFill/>
          <a:ln w="9525">
            <a:noFill/>
            <a:miter lim="800000"/>
            <a:headEnd/>
            <a:tailEnd/>
          </a:ln>
        </p:spPr>
        <p:txBody>
          <a:bodyPr wrap="none">
            <a:prstTxWarp prst="textNoShape">
              <a:avLst/>
            </a:prstTxWarp>
            <a:spAutoFit/>
          </a:bodyPr>
          <a:lstStyle/>
          <a:p>
            <a:endParaRPr lang="en-US"/>
          </a:p>
        </p:txBody>
      </p:sp>
      <p:pic>
        <p:nvPicPr>
          <p:cNvPr id="4505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826" t="34821" r="11550" b="12143"/>
          <a:stretch/>
        </p:blipFill>
        <p:spPr bwMode="auto">
          <a:xfrm>
            <a:off x="2514601" y="1447800"/>
            <a:ext cx="7946263" cy="4641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2"/>
          <p:cNvSpPr>
            <a:spLocks noGrp="1"/>
          </p:cNvSpPr>
          <p:nvPr>
            <p:ph type="title"/>
          </p:nvPr>
        </p:nvSpPr>
        <p:spPr>
          <a:xfrm>
            <a:off x="2895600" y="-152400"/>
            <a:ext cx="7315200" cy="1143000"/>
          </a:xfrm>
        </p:spPr>
        <p:txBody>
          <a:bodyPr/>
          <a:lstStyle/>
          <a:p>
            <a:r>
              <a:rPr lang="en-US" dirty="0"/>
              <a:t>Backward Pass</a:t>
            </a:r>
          </a:p>
        </p:txBody>
      </p:sp>
    </p:spTree>
    <p:extLst>
      <p:ext uri="{BB962C8B-B14F-4D97-AF65-F5344CB8AC3E}">
        <p14:creationId xmlns:p14="http://schemas.microsoft.com/office/powerpoint/2010/main" val="120754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686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723" t="7843" r="2793" b="13384"/>
          <a:stretch/>
        </p:blipFill>
        <p:spPr bwMode="auto">
          <a:xfrm>
            <a:off x="1431602" y="1524000"/>
            <a:ext cx="9328796"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0897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2" name="Rectangle 4"/>
          <p:cNvSpPr>
            <a:spLocks noChangeArrowheads="1"/>
          </p:cNvSpPr>
          <p:nvPr/>
        </p:nvSpPr>
        <p:spPr bwMode="auto">
          <a:xfrm>
            <a:off x="2155826" y="2838450"/>
            <a:ext cx="184731" cy="369332"/>
          </a:xfrm>
          <a:prstGeom prst="rect">
            <a:avLst/>
          </a:prstGeom>
          <a:noFill/>
          <a:ln w="9525">
            <a:noFill/>
            <a:miter lim="800000"/>
            <a:headEnd/>
            <a:tailEnd/>
          </a:ln>
        </p:spPr>
        <p:txBody>
          <a:bodyPr wrap="none">
            <a:prstTxWarp prst="textNoShape">
              <a:avLst/>
            </a:prstTxWarp>
            <a:spAutoFit/>
          </a:bodyPr>
          <a:lstStyle/>
          <a:p>
            <a:endParaRPr lang="en-US"/>
          </a:p>
        </p:txBody>
      </p:sp>
      <p:pic>
        <p:nvPicPr>
          <p:cNvPr id="4608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424" t="22322" r="11751" b="26250"/>
          <a:stretch/>
        </p:blipFill>
        <p:spPr bwMode="auto">
          <a:xfrm>
            <a:off x="2514600" y="1295400"/>
            <a:ext cx="8153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lstStyle/>
          <a:p>
            <a:r>
              <a:rPr lang="en-US" dirty="0"/>
              <a:t>Step3: Updation of Weights</a:t>
            </a:r>
          </a:p>
        </p:txBody>
      </p:sp>
    </p:spTree>
    <p:extLst>
      <p:ext uri="{BB962C8B-B14F-4D97-AF65-F5344CB8AC3E}">
        <p14:creationId xmlns:p14="http://schemas.microsoft.com/office/powerpoint/2010/main" val="2349738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362</Words>
  <Application>Microsoft Office PowerPoint</Application>
  <PresentationFormat>Widescreen</PresentationFormat>
  <Paragraphs>49</Paragraphs>
  <Slides>27</Slides>
  <Notes>23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MS PGothic</vt:lpstr>
      <vt:lpstr>Arial</vt:lpstr>
      <vt:lpstr>Calibri</vt:lpstr>
      <vt:lpstr>Calibri Light</vt:lpstr>
      <vt:lpstr>Cambria</vt:lpstr>
      <vt:lpstr>Times New Roman</vt:lpstr>
      <vt:lpstr>Office Theme</vt:lpstr>
      <vt:lpstr>Backpropogation</vt:lpstr>
      <vt:lpstr>Backpropogation: Basic Steps </vt:lpstr>
      <vt:lpstr>Backpropogation</vt:lpstr>
      <vt:lpstr>Step1: Forward Pass</vt:lpstr>
      <vt:lpstr>Forward Pass</vt:lpstr>
      <vt:lpstr>Step2: Backward Pass</vt:lpstr>
      <vt:lpstr>Backward Pass</vt:lpstr>
      <vt:lpstr>PowerPoint Presentation</vt:lpstr>
      <vt:lpstr>Step3: Updation of Weights</vt:lpstr>
      <vt:lpstr>…Updation of Weights</vt:lpstr>
      <vt:lpstr>Variance Vs Bias</vt:lpstr>
      <vt:lpstr>Variation Vs Bias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  And Variance</vt:lpstr>
      <vt:lpstr>Why is Bias Variance Tradeoff?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Backpropogation</dc:title>
  <dc:creator>Monika Arora</dc:creator>
  <cp:lastModifiedBy>Monika Arora</cp:lastModifiedBy>
  <cp:revision>1</cp:revision>
  <dcterms:created xsi:type="dcterms:W3CDTF">2023-04-26T11:23:04Z</dcterms:created>
  <dcterms:modified xsi:type="dcterms:W3CDTF">2023-04-26T11:23:39Z</dcterms:modified>
</cp:coreProperties>
</file>